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6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F4B28-11DB-4C3A-896F-F5DC3A22C7A5}" type="datetimeFigureOut">
              <a:rPr lang="it-IT" smtClean="0"/>
              <a:pPr/>
              <a:t>02/11/2016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DCDB7-D8CE-45E6-BE55-0597960AEF0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F4B28-11DB-4C3A-896F-F5DC3A22C7A5}" type="datetimeFigureOut">
              <a:rPr lang="it-IT" smtClean="0"/>
              <a:pPr/>
              <a:t>02/11/2016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DCDB7-D8CE-45E6-BE55-0597960AEF0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F4B28-11DB-4C3A-896F-F5DC3A22C7A5}" type="datetimeFigureOut">
              <a:rPr lang="it-IT" smtClean="0"/>
              <a:pPr/>
              <a:t>02/11/2016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DCDB7-D8CE-45E6-BE55-0597960AEF0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F4B28-11DB-4C3A-896F-F5DC3A22C7A5}" type="datetimeFigureOut">
              <a:rPr lang="it-IT" smtClean="0"/>
              <a:pPr/>
              <a:t>02/11/2016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DCDB7-D8CE-45E6-BE55-0597960AEF0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F4B28-11DB-4C3A-896F-F5DC3A22C7A5}" type="datetimeFigureOut">
              <a:rPr lang="it-IT" smtClean="0"/>
              <a:pPr/>
              <a:t>02/11/2016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DCDB7-D8CE-45E6-BE55-0597960AEF0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F4B28-11DB-4C3A-896F-F5DC3A22C7A5}" type="datetimeFigureOut">
              <a:rPr lang="it-IT" smtClean="0"/>
              <a:pPr/>
              <a:t>02/11/2016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DCDB7-D8CE-45E6-BE55-0597960AEF0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F4B28-11DB-4C3A-896F-F5DC3A22C7A5}" type="datetimeFigureOut">
              <a:rPr lang="it-IT" smtClean="0"/>
              <a:pPr/>
              <a:t>02/11/2016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DCDB7-D8CE-45E6-BE55-0597960AEF0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F4B28-11DB-4C3A-896F-F5DC3A22C7A5}" type="datetimeFigureOut">
              <a:rPr lang="it-IT" smtClean="0"/>
              <a:pPr/>
              <a:t>02/11/2016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DCDB7-D8CE-45E6-BE55-0597960AEF0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F4B28-11DB-4C3A-896F-F5DC3A22C7A5}" type="datetimeFigureOut">
              <a:rPr lang="it-IT" smtClean="0"/>
              <a:pPr/>
              <a:t>02/11/2016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DCDB7-D8CE-45E6-BE55-0597960AEF0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F4B28-11DB-4C3A-896F-F5DC3A22C7A5}" type="datetimeFigureOut">
              <a:rPr lang="it-IT" smtClean="0"/>
              <a:pPr/>
              <a:t>02/11/2016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DCDB7-D8CE-45E6-BE55-0597960AEF0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F4B28-11DB-4C3A-896F-F5DC3A22C7A5}" type="datetimeFigureOut">
              <a:rPr lang="it-IT" smtClean="0"/>
              <a:pPr/>
              <a:t>02/11/2016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DCDB7-D8CE-45E6-BE55-0597960AEF0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1F4B28-11DB-4C3A-896F-F5DC3A22C7A5}" type="datetimeFigureOut">
              <a:rPr lang="it-IT" smtClean="0"/>
              <a:pPr/>
              <a:t>02/11/2016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FDCDB7-D8CE-45E6-BE55-0597960AEF0B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slide" Target="slide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0" name="Picture 16" descr="Risultati immagini per sfondi AZZURR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517232"/>
          </a:xfrm>
          <a:prstGeom prst="rect">
            <a:avLst/>
          </a:prstGeom>
          <a:noFill/>
        </p:spPr>
      </p:pic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0" y="548680"/>
            <a:ext cx="9144000" cy="1470025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it-IT" sz="5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IL POTERE</a:t>
            </a:r>
            <a:br>
              <a:rPr lang="it-IT" sz="5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</a:br>
            <a:r>
              <a:rPr lang="it-IT" sz="5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it-IT" sz="5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GIUDIZIARIO</a:t>
            </a:r>
            <a:endParaRPr lang="it-IT" sz="5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omic Sans MS" pitchFamily="66" charset="0"/>
            </a:endParaRPr>
          </a:p>
        </p:txBody>
      </p:sp>
      <p:sp>
        <p:nvSpPr>
          <p:cNvPr id="1030" name="AutoShape 6" descr="Risultati immagini per sfondi AZZURR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2" name="AutoShape 8" descr="Risultati immagini per sfondi AZZURR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4" name="AutoShape 10" descr="Risultati immagini per sfondi AZZURR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6" name="AutoShape 12" descr="Risultati immagini per sfondi AZZURR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8" name="AutoShape 14" descr="Risultati immagini per sfondi AZZURR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2" name="Ovale 11">
            <a:hlinkClick r:id="rId3" action="ppaction://hlinksldjump"/>
          </p:cNvPr>
          <p:cNvSpPr/>
          <p:nvPr/>
        </p:nvSpPr>
        <p:spPr>
          <a:xfrm>
            <a:off x="683568" y="2852936"/>
            <a:ext cx="648072" cy="648072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C00000"/>
              </a:solidFill>
            </a:endParaRPr>
          </a:p>
        </p:txBody>
      </p:sp>
      <p:sp>
        <p:nvSpPr>
          <p:cNvPr id="13" name="Ovale 12">
            <a:hlinkClick r:id="rId4" action="ppaction://hlinksldjump"/>
          </p:cNvPr>
          <p:cNvSpPr/>
          <p:nvPr/>
        </p:nvSpPr>
        <p:spPr>
          <a:xfrm>
            <a:off x="683568" y="4005064"/>
            <a:ext cx="648072" cy="648072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CasellaDiTesto 13"/>
          <p:cNvSpPr txBox="1"/>
          <p:nvPr/>
        </p:nvSpPr>
        <p:spPr>
          <a:xfrm>
            <a:off x="1619672" y="2996952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latin typeface="Comic Sans MS" pitchFamily="66" charset="0"/>
              </a:rPr>
              <a:t>In Italia</a:t>
            </a:r>
            <a:endParaRPr lang="it-IT" sz="2000" dirty="0">
              <a:latin typeface="Comic Sans MS" pitchFamily="66" charset="0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1619672" y="4005064"/>
            <a:ext cx="2592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latin typeface="Comic Sans MS" pitchFamily="66" charset="0"/>
              </a:rPr>
              <a:t>Negli USA</a:t>
            </a:r>
            <a:endParaRPr lang="it-IT" sz="2000" dirty="0">
              <a:latin typeface="Comic Sans MS" pitchFamily="66" charset="0"/>
            </a:endParaRPr>
          </a:p>
        </p:txBody>
      </p:sp>
      <p:pic>
        <p:nvPicPr>
          <p:cNvPr id="1042" name="Picture 18" descr="Risultati immagini per home page">
            <a:hlinkClick r:id="" action="ppaction://hlinkshowjump?jump=firstslide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3928" y="5589240"/>
            <a:ext cx="1196751" cy="1196752"/>
          </a:xfrm>
          <a:prstGeom prst="rect">
            <a:avLst/>
          </a:prstGeom>
          <a:noFill/>
        </p:spPr>
      </p:pic>
      <p:pic>
        <p:nvPicPr>
          <p:cNvPr id="1044" name="Picture 20" descr="Risultati immagini per frecce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20272" y="5805264"/>
            <a:ext cx="1153613" cy="864096"/>
          </a:xfrm>
          <a:prstGeom prst="rect">
            <a:avLst/>
          </a:prstGeom>
          <a:noFill/>
        </p:spPr>
      </p:pic>
      <p:sp>
        <p:nvSpPr>
          <p:cNvPr id="19" name="CasellaDiTesto 18"/>
          <p:cNvSpPr txBox="1"/>
          <p:nvPr/>
        </p:nvSpPr>
        <p:spPr>
          <a:xfrm>
            <a:off x="539552" y="5805264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Lavoro di Stefano </a:t>
            </a:r>
            <a:r>
              <a:rPr lang="it-IT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Rapella</a:t>
            </a:r>
            <a:endParaRPr lang="it-I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1048" name="Picture 24" descr="Risultati immagini per potere giudiziario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72000" y="2636912"/>
            <a:ext cx="3168352" cy="23128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470025"/>
          </a:xfrm>
        </p:spPr>
        <p:txBody>
          <a:bodyPr>
            <a:normAutofit/>
          </a:bodyPr>
          <a:lstStyle/>
          <a:p>
            <a:r>
              <a:rPr lang="it-IT" sz="4000" dirty="0" smtClean="0">
                <a:solidFill>
                  <a:srgbClr val="C00000"/>
                </a:solidFill>
                <a:latin typeface="Comic Sans MS" pitchFamily="66" charset="0"/>
              </a:rPr>
              <a:t>In Italia</a:t>
            </a:r>
            <a:endParaRPr lang="it-IT" sz="4000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23528" y="1340768"/>
            <a:ext cx="8496944" cy="4248472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it-IT" dirty="0" smtClean="0">
                <a:solidFill>
                  <a:schemeClr val="tx1"/>
                </a:solidFill>
                <a:latin typeface="Comic Sans MS" pitchFamily="66" charset="0"/>
              </a:rPr>
              <a:t>Il potere giudiziario in Italia</a:t>
            </a:r>
            <a:r>
              <a:rPr lang="it-IT" dirty="0">
                <a:solidFill>
                  <a:schemeClr val="tx1"/>
                </a:solidFill>
                <a:latin typeface="Comic Sans MS" pitchFamily="66" charset="0"/>
              </a:rPr>
              <a:t> è esercitato dalla Magistratura che costituisce un </a:t>
            </a:r>
            <a:r>
              <a:rPr lang="it-IT" dirty="0" smtClean="0">
                <a:solidFill>
                  <a:schemeClr val="tx1"/>
                </a:solidFill>
                <a:latin typeface="Comic Sans MS" pitchFamily="66" charset="0"/>
              </a:rPr>
              <a:t>ordine</a:t>
            </a:r>
            <a:r>
              <a:rPr lang="it-IT" dirty="0">
                <a:solidFill>
                  <a:schemeClr val="tx1"/>
                </a:solidFill>
                <a:latin typeface="Comic Sans MS" pitchFamily="66" charset="0"/>
              </a:rPr>
              <a:t> autonomo e indipendente da ogni altro </a:t>
            </a:r>
            <a:r>
              <a:rPr lang="it-IT" dirty="0" smtClean="0">
                <a:solidFill>
                  <a:schemeClr val="tx1"/>
                </a:solidFill>
                <a:latin typeface="Comic Sans MS" pitchFamily="66" charset="0"/>
              </a:rPr>
              <a:t>potere. </a:t>
            </a:r>
            <a:endParaRPr lang="it-IT" dirty="0">
              <a:solidFill>
                <a:schemeClr val="tx1"/>
              </a:solidFill>
              <a:latin typeface="Comic Sans MS" pitchFamily="66" charset="0"/>
            </a:endParaRPr>
          </a:p>
          <a:p>
            <a:pPr algn="l"/>
            <a:r>
              <a:rPr lang="it-IT" dirty="0" smtClean="0">
                <a:solidFill>
                  <a:schemeClr val="tx1"/>
                </a:solidFill>
                <a:latin typeface="Comic Sans MS" pitchFamily="66" charset="0"/>
              </a:rPr>
              <a:t>Sono </a:t>
            </a:r>
            <a:r>
              <a:rPr lang="it-IT" dirty="0">
                <a:solidFill>
                  <a:schemeClr val="tx1"/>
                </a:solidFill>
                <a:latin typeface="Comic Sans MS" pitchFamily="66" charset="0"/>
              </a:rPr>
              <a:t>garantiti </a:t>
            </a:r>
            <a:r>
              <a:rPr lang="it-IT" dirty="0" smtClean="0">
                <a:solidFill>
                  <a:schemeClr val="tx1"/>
                </a:solidFill>
                <a:latin typeface="Comic Sans MS" pitchFamily="66" charset="0"/>
              </a:rPr>
              <a:t>tre </a:t>
            </a:r>
            <a:r>
              <a:rPr lang="it-IT" dirty="0">
                <a:solidFill>
                  <a:schemeClr val="tx1"/>
                </a:solidFill>
                <a:latin typeface="Comic Sans MS" pitchFamily="66" charset="0"/>
              </a:rPr>
              <a:t>gradi di giudizio: </a:t>
            </a:r>
            <a:endParaRPr lang="it-IT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algn="l"/>
            <a:r>
              <a:rPr lang="it-IT" dirty="0" smtClean="0">
                <a:solidFill>
                  <a:schemeClr val="tx1"/>
                </a:solidFill>
                <a:latin typeface="Comic Sans MS" pitchFamily="66" charset="0"/>
              </a:rPr>
              <a:t>-</a:t>
            </a:r>
            <a:r>
              <a:rPr lang="it-IT" dirty="0" smtClean="0">
                <a:solidFill>
                  <a:schemeClr val="tx1"/>
                </a:solidFill>
                <a:latin typeface="Comic Sans MS" pitchFamily="66" charset="0"/>
              </a:rPr>
              <a:t>I</a:t>
            </a:r>
            <a:r>
              <a:rPr lang="it-IT" dirty="0" smtClean="0">
                <a:solidFill>
                  <a:schemeClr val="tx1"/>
                </a:solidFill>
                <a:latin typeface="Comic Sans MS" pitchFamily="66" charset="0"/>
              </a:rPr>
              <a:t>n </a:t>
            </a:r>
            <a:r>
              <a:rPr lang="it-IT" b="1" u="sng" dirty="0">
                <a:solidFill>
                  <a:srgbClr val="C00000"/>
                </a:solidFill>
                <a:latin typeface="Comic Sans MS" pitchFamily="66" charset="0"/>
              </a:rPr>
              <a:t>primo grado </a:t>
            </a:r>
            <a:r>
              <a:rPr lang="it-IT" dirty="0">
                <a:solidFill>
                  <a:schemeClr val="tx1"/>
                </a:solidFill>
                <a:latin typeface="Comic Sans MS" pitchFamily="66" charset="0"/>
              </a:rPr>
              <a:t>si porta la causa davanti al giudice per la prima </a:t>
            </a:r>
            <a:r>
              <a:rPr lang="it-IT" dirty="0" smtClean="0">
                <a:solidFill>
                  <a:schemeClr val="tx1"/>
                </a:solidFill>
                <a:latin typeface="Comic Sans MS" pitchFamily="66" charset="0"/>
              </a:rPr>
              <a:t>volta;</a:t>
            </a:r>
          </a:p>
          <a:p>
            <a:pPr algn="l">
              <a:buFontTx/>
              <a:buChar char="-"/>
            </a:pPr>
            <a:r>
              <a:rPr lang="it-IT" dirty="0" smtClean="0">
                <a:solidFill>
                  <a:schemeClr val="tx1"/>
                </a:solidFill>
                <a:latin typeface="Comic Sans MS" pitchFamily="66" charset="0"/>
              </a:rPr>
              <a:t>I</a:t>
            </a:r>
            <a:r>
              <a:rPr lang="it-IT" dirty="0" smtClean="0">
                <a:solidFill>
                  <a:schemeClr val="tx1"/>
                </a:solidFill>
                <a:latin typeface="Comic Sans MS" pitchFamily="66" charset="0"/>
              </a:rPr>
              <a:t>n </a:t>
            </a:r>
            <a:r>
              <a:rPr lang="it-IT" b="1" u="sng" dirty="0">
                <a:solidFill>
                  <a:srgbClr val="C00000"/>
                </a:solidFill>
                <a:latin typeface="Comic Sans MS" pitchFamily="66" charset="0"/>
              </a:rPr>
              <a:t>secondo grado </a:t>
            </a:r>
            <a:r>
              <a:rPr lang="it-IT" dirty="0">
                <a:solidFill>
                  <a:schemeClr val="tx1"/>
                </a:solidFill>
                <a:latin typeface="Comic Sans MS" pitchFamily="66" charset="0"/>
              </a:rPr>
              <a:t>si presenta appello avverso la decisione assunta dal giudice di primo grado, e il giudice d'appello può entrare nel merito della decisione (ed è quindi possibile un ribaltamento anche totale della prima </a:t>
            </a:r>
            <a:r>
              <a:rPr lang="it-IT" dirty="0" smtClean="0">
                <a:solidFill>
                  <a:schemeClr val="tx1"/>
                </a:solidFill>
                <a:latin typeface="Comic Sans MS" pitchFamily="66" charset="0"/>
              </a:rPr>
              <a:t>sentenza</a:t>
            </a:r>
            <a:r>
              <a:rPr lang="it-IT" dirty="0" smtClean="0">
                <a:solidFill>
                  <a:schemeClr val="tx1"/>
                </a:solidFill>
                <a:latin typeface="Comic Sans MS" pitchFamily="66" charset="0"/>
              </a:rPr>
              <a:t>);</a:t>
            </a:r>
          </a:p>
          <a:p>
            <a:pPr algn="l">
              <a:buFontTx/>
              <a:buChar char="-"/>
            </a:pPr>
            <a:r>
              <a:rPr lang="it-IT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it-IT" dirty="0">
                <a:solidFill>
                  <a:schemeClr val="tx1"/>
                </a:solidFill>
                <a:latin typeface="Comic Sans MS" pitchFamily="66" charset="0"/>
              </a:rPr>
              <a:t>I</a:t>
            </a:r>
            <a:r>
              <a:rPr lang="it-IT" dirty="0" smtClean="0">
                <a:solidFill>
                  <a:schemeClr val="tx1"/>
                </a:solidFill>
                <a:latin typeface="Comic Sans MS" pitchFamily="66" charset="0"/>
              </a:rPr>
              <a:t>n </a:t>
            </a:r>
            <a:r>
              <a:rPr lang="it-IT" b="1" u="sng" dirty="0">
                <a:solidFill>
                  <a:srgbClr val="C00000"/>
                </a:solidFill>
                <a:latin typeface="Comic Sans MS" pitchFamily="66" charset="0"/>
              </a:rPr>
              <a:t>terzo </a:t>
            </a:r>
            <a:r>
              <a:rPr lang="it-IT" b="1" u="sng" dirty="0" smtClean="0">
                <a:solidFill>
                  <a:srgbClr val="C00000"/>
                </a:solidFill>
                <a:latin typeface="Comic Sans MS" pitchFamily="66" charset="0"/>
              </a:rPr>
              <a:t>grado </a:t>
            </a:r>
            <a:r>
              <a:rPr lang="it-IT" dirty="0" smtClean="0">
                <a:solidFill>
                  <a:schemeClr val="tx1"/>
                </a:solidFill>
                <a:latin typeface="Comic Sans MS" pitchFamily="66" charset="0"/>
              </a:rPr>
              <a:t>si </a:t>
            </a:r>
            <a:r>
              <a:rPr lang="it-IT" dirty="0">
                <a:solidFill>
                  <a:schemeClr val="tx1"/>
                </a:solidFill>
                <a:latin typeface="Comic Sans MS" pitchFamily="66" charset="0"/>
              </a:rPr>
              <a:t>impugna la decisione del giudice dell'appello. In quest'ultimo grado di giudizio però il giudice non entra nell'accertamento in fatto compiuto nella decisione </a:t>
            </a:r>
            <a:r>
              <a:rPr lang="it-IT" dirty="0" smtClean="0">
                <a:solidFill>
                  <a:schemeClr val="tx1"/>
                </a:solidFill>
                <a:latin typeface="Comic Sans MS" pitchFamily="66" charset="0"/>
              </a:rPr>
              <a:t>presa, </a:t>
            </a:r>
            <a:r>
              <a:rPr lang="it-IT" dirty="0">
                <a:solidFill>
                  <a:schemeClr val="tx1"/>
                </a:solidFill>
                <a:latin typeface="Comic Sans MS" pitchFamily="66" charset="0"/>
              </a:rPr>
              <a:t>ma può semplicemente controllare che il processo si sia svolto nel rispetto della legge</a:t>
            </a:r>
            <a:r>
              <a:rPr lang="it-IT" dirty="0" smtClean="0">
                <a:solidFill>
                  <a:schemeClr val="tx1"/>
                </a:solidFill>
                <a:latin typeface="Comic Sans MS" pitchFamily="66" charset="0"/>
              </a:rPr>
              <a:t>.</a:t>
            </a:r>
            <a:endParaRPr lang="it-IT" dirty="0">
              <a:solidFill>
                <a:schemeClr val="tx1"/>
              </a:solidFill>
              <a:latin typeface="Comic Sans MS" pitchFamily="66" charset="0"/>
            </a:endParaRPr>
          </a:p>
          <a:p>
            <a:pPr algn="l"/>
            <a:r>
              <a:rPr lang="it-IT" dirty="0">
                <a:solidFill>
                  <a:schemeClr val="tx1"/>
                </a:solidFill>
                <a:latin typeface="Comic Sans MS" pitchFamily="66" charset="0"/>
              </a:rPr>
              <a:t>Dopo i tre gradi di giudizio </a:t>
            </a:r>
            <a:r>
              <a:rPr lang="it-IT" dirty="0" smtClean="0">
                <a:solidFill>
                  <a:schemeClr val="tx1"/>
                </a:solidFill>
                <a:latin typeface="Comic Sans MS" pitchFamily="66" charset="0"/>
              </a:rPr>
              <a:t>la decisione diventa</a:t>
            </a:r>
            <a:r>
              <a:rPr lang="it-IT" dirty="0">
                <a:solidFill>
                  <a:schemeClr val="tx1"/>
                </a:solidFill>
                <a:latin typeface="Comic Sans MS" pitchFamily="66" charset="0"/>
              </a:rPr>
              <a:t> </a:t>
            </a:r>
            <a:r>
              <a:rPr lang="it-IT" dirty="0" smtClean="0">
                <a:solidFill>
                  <a:schemeClr val="tx1"/>
                </a:solidFill>
                <a:latin typeface="Comic Sans MS" pitchFamily="66" charset="0"/>
              </a:rPr>
              <a:t>definitiva.</a:t>
            </a:r>
            <a:endParaRPr lang="it-IT" dirty="0">
              <a:solidFill>
                <a:schemeClr val="tx1"/>
              </a:solidFill>
              <a:latin typeface="Comic Sans MS" pitchFamily="66" charset="0"/>
            </a:endParaRPr>
          </a:p>
          <a:p>
            <a:endParaRPr lang="it-IT" dirty="0"/>
          </a:p>
        </p:txBody>
      </p:sp>
      <p:pic>
        <p:nvPicPr>
          <p:cNvPr id="4" name="Picture 18" descr="Risultati immagini per home page">
            <a:hlinkClick r:id="" action="ppaction://hlinkshowjump?jump=firstslide"/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5589240"/>
            <a:ext cx="1196751" cy="1196752"/>
          </a:xfrm>
          <a:prstGeom prst="rect">
            <a:avLst/>
          </a:prstGeom>
          <a:noFill/>
        </p:spPr>
      </p:pic>
      <p:pic>
        <p:nvPicPr>
          <p:cNvPr id="5" name="Picture 20" descr="Risultati immagini per frecce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5805264"/>
            <a:ext cx="1153613" cy="864096"/>
          </a:xfrm>
          <a:prstGeom prst="rect">
            <a:avLst/>
          </a:prstGeom>
          <a:noFill/>
        </p:spPr>
      </p:pic>
      <p:pic>
        <p:nvPicPr>
          <p:cNvPr id="6" name="Picture 20" descr="Risultati immagini per frecce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899592" y="5805264"/>
            <a:ext cx="1152128" cy="8629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470025"/>
          </a:xfrm>
        </p:spPr>
        <p:txBody>
          <a:bodyPr>
            <a:normAutofit/>
          </a:bodyPr>
          <a:lstStyle/>
          <a:p>
            <a:r>
              <a:rPr lang="it-IT" sz="4000" dirty="0" smtClean="0">
                <a:solidFill>
                  <a:srgbClr val="C00000"/>
                </a:solidFill>
                <a:latin typeface="Comic Sans MS" pitchFamily="66" charset="0"/>
              </a:rPr>
              <a:t>Negli USA</a:t>
            </a:r>
            <a:endParaRPr lang="it-IT" sz="4000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23528" y="1340768"/>
            <a:ext cx="8496944" cy="4032448"/>
          </a:xfrm>
        </p:spPr>
        <p:txBody>
          <a:bodyPr>
            <a:normAutofit/>
          </a:bodyPr>
          <a:lstStyle/>
          <a:p>
            <a:pPr algn="l"/>
            <a:r>
              <a:rPr lang="it-IT" sz="2000" dirty="0" smtClean="0">
                <a:solidFill>
                  <a:schemeClr val="tx1"/>
                </a:solidFill>
                <a:latin typeface="Comic Sans MS" pitchFamily="66" charset="0"/>
              </a:rPr>
              <a:t>Il potere giudiziario negli USA è un ramo completamente separato ed autonomo. Si può arrivare fino a tre tribunali a cui ci si può appellare.</a:t>
            </a:r>
          </a:p>
          <a:p>
            <a:pPr algn="l"/>
            <a:r>
              <a:rPr lang="it-IT" sz="2000" dirty="0" smtClean="0">
                <a:solidFill>
                  <a:schemeClr val="tx1"/>
                </a:solidFill>
                <a:latin typeface="Comic Sans MS" pitchFamily="66" charset="0"/>
              </a:rPr>
              <a:t>I primi si chiamano </a:t>
            </a:r>
            <a:r>
              <a:rPr lang="it-IT" sz="2000" b="1" u="sng" dirty="0" smtClean="0">
                <a:solidFill>
                  <a:srgbClr val="C00000"/>
                </a:solidFill>
                <a:latin typeface="Comic Sans MS" pitchFamily="66" charset="0"/>
              </a:rPr>
              <a:t>tribunali distrettuali </a:t>
            </a:r>
            <a:r>
              <a:rPr lang="it-IT" sz="2000" dirty="0" smtClean="0">
                <a:solidFill>
                  <a:schemeClr val="tx1"/>
                </a:solidFill>
                <a:latin typeface="Comic Sans MS" pitchFamily="66" charset="0"/>
              </a:rPr>
              <a:t>e sono i principali di prima istanza anche se esistono altri tribunali per casi speciali</a:t>
            </a:r>
            <a:r>
              <a:rPr lang="it-IT" sz="2000" dirty="0" smtClean="0">
                <a:solidFill>
                  <a:schemeClr val="tx1"/>
                </a:solidFill>
                <a:latin typeface="Comic Sans MS" pitchFamily="66" charset="0"/>
              </a:rPr>
              <a:t>.</a:t>
            </a:r>
          </a:p>
          <a:p>
            <a:pPr algn="l"/>
            <a:r>
              <a:rPr lang="it-IT" sz="2000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it-IT" sz="2000" dirty="0" smtClean="0">
                <a:solidFill>
                  <a:schemeClr val="tx1"/>
                </a:solidFill>
                <a:latin typeface="Comic Sans MS" pitchFamily="66" charset="0"/>
              </a:rPr>
              <a:t>Dopo questo tribunale si passa alle </a:t>
            </a:r>
            <a:r>
              <a:rPr lang="it-IT" sz="2000" b="1" u="sng" dirty="0" smtClean="0">
                <a:solidFill>
                  <a:srgbClr val="C00000"/>
                </a:solidFill>
                <a:latin typeface="Comic Sans MS" pitchFamily="66" charset="0"/>
              </a:rPr>
              <a:t>corti di appello </a:t>
            </a:r>
            <a:r>
              <a:rPr lang="it-IT" sz="2000" dirty="0" smtClean="0">
                <a:solidFill>
                  <a:schemeClr val="tx1"/>
                </a:solidFill>
                <a:latin typeface="Comic Sans MS" pitchFamily="66" charset="0"/>
              </a:rPr>
              <a:t>a cui ci si può appellare dopo il primo tribunale</a:t>
            </a:r>
            <a:r>
              <a:rPr lang="it-IT" sz="2000" dirty="0" smtClean="0">
                <a:solidFill>
                  <a:schemeClr val="tx1"/>
                </a:solidFill>
                <a:latin typeface="Comic Sans MS" pitchFamily="66" charset="0"/>
              </a:rPr>
              <a:t>.</a:t>
            </a:r>
          </a:p>
          <a:p>
            <a:pPr algn="l"/>
            <a:r>
              <a:rPr lang="it-IT" sz="2000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it-IT" sz="2000" dirty="0" smtClean="0">
                <a:solidFill>
                  <a:schemeClr val="tx1"/>
                </a:solidFill>
                <a:latin typeface="Comic Sans MS" pitchFamily="66" charset="0"/>
              </a:rPr>
              <a:t>Infine c’è la </a:t>
            </a:r>
            <a:r>
              <a:rPr lang="it-IT" sz="2000" b="1" u="sng" dirty="0" smtClean="0">
                <a:solidFill>
                  <a:srgbClr val="C00000"/>
                </a:solidFill>
                <a:latin typeface="Comic Sans MS" pitchFamily="66" charset="0"/>
              </a:rPr>
              <a:t>corte suprema </a:t>
            </a:r>
            <a:r>
              <a:rPr lang="it-IT" sz="2000" dirty="0" smtClean="0">
                <a:solidFill>
                  <a:schemeClr val="tx1"/>
                </a:solidFill>
                <a:latin typeface="Comic Sans MS" pitchFamily="66" charset="0"/>
              </a:rPr>
              <a:t>che è il tribunale di ultima </a:t>
            </a:r>
          </a:p>
          <a:p>
            <a:pPr algn="l"/>
            <a:r>
              <a:rPr lang="it-IT" sz="2000" dirty="0">
                <a:solidFill>
                  <a:schemeClr val="tx1"/>
                </a:solidFill>
                <a:latin typeface="Comic Sans MS" pitchFamily="66" charset="0"/>
              </a:rPr>
              <a:t>i</a:t>
            </a:r>
            <a:r>
              <a:rPr lang="it-IT" sz="2000" dirty="0" smtClean="0">
                <a:solidFill>
                  <a:schemeClr val="tx1"/>
                </a:solidFill>
                <a:latin typeface="Comic Sans MS" pitchFamily="66" charset="0"/>
              </a:rPr>
              <a:t>stanza ed è composta da un presidente e da otto giudici. In rari casi può fungere da tribunale di prima istanza ma solitamente si ricorre a questa corte quando i primi due tribunali hanno dato pareri discordanti.</a:t>
            </a:r>
          </a:p>
          <a:p>
            <a:pPr algn="l"/>
            <a:endParaRPr lang="it-IT" sz="20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4" name="Picture 18" descr="Risultati immagini per home page">
            <a:hlinkClick r:id="" action="ppaction://hlinkshowjump?jump=firstslide"/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5589240"/>
            <a:ext cx="1196751" cy="1196752"/>
          </a:xfrm>
          <a:prstGeom prst="rect">
            <a:avLst/>
          </a:prstGeom>
          <a:noFill/>
        </p:spPr>
      </p:pic>
      <p:pic>
        <p:nvPicPr>
          <p:cNvPr id="6" name="Picture 20" descr="Risultati immagini per frecce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899592" y="5805264"/>
            <a:ext cx="1152128" cy="8629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140</Words>
  <Application>Microsoft Office PowerPoint</Application>
  <PresentationFormat>Presentazione su schermo (4:3)</PresentationFormat>
  <Paragraphs>17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4" baseType="lpstr">
      <vt:lpstr>Tema di Office</vt:lpstr>
      <vt:lpstr>IL POTERE  GIUDIZIARIO</vt:lpstr>
      <vt:lpstr>In Italia</vt:lpstr>
      <vt:lpstr>Negli USA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Massimo</dc:creator>
  <cp:lastModifiedBy>Massimo</cp:lastModifiedBy>
  <cp:revision>18</cp:revision>
  <dcterms:created xsi:type="dcterms:W3CDTF">2016-10-27T16:04:33Z</dcterms:created>
  <dcterms:modified xsi:type="dcterms:W3CDTF">2016-11-02T15:54:06Z</dcterms:modified>
</cp:coreProperties>
</file>